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varScale="1">
        <p:scale>
          <a:sx n="66" d="100"/>
          <a:sy n="66" d="100"/>
        </p:scale>
        <p:origin x="1280" y="3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23.09.2020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23.09.2020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23.09.2020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4.xml" /><Relationship Id="rId1" Type="http://schemas.openxmlformats.org/officeDocument/2006/relationships/slideLayout" Target="../slideLayouts/slideLayout2.xml" /><Relationship Id="rId5" Type="http://schemas.openxmlformats.org/officeDocument/2006/relationships/image" Target="../media/image16.png" /><Relationship Id="rId4" Type="http://schemas.openxmlformats.org/officeDocument/2006/relationships/image" Target="../media/image15.png"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5.xml" /><Relationship Id="rId1" Type="http://schemas.openxmlformats.org/officeDocument/2006/relationships/slideLayout" Target="../slideLayouts/slideLayout2.xml" /><Relationship Id="rId5" Type="http://schemas.openxmlformats.org/officeDocument/2006/relationships/image" Target="../media/image19.png" /><Relationship Id="rId4" Type="http://schemas.openxmlformats.org/officeDocument/2006/relationships/image" Target="../media/image18.png" /></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 Id="rId9" Type="http://schemas.openxmlformats.org/officeDocument/2006/relationships/image" Target="../media/image13.jpe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a:t>T.C.</a:t>
            </a:r>
          </a:p>
          <a:p>
            <a:pPr algn="ctr"/>
            <a:r>
              <a:rPr lang="tr-TR" b="1" dirty="0"/>
              <a:t>MİLLÎ EĞİTİMİ BAKANLIĞI</a:t>
            </a:r>
          </a:p>
          <a:p>
            <a:pPr algn="ctr"/>
            <a:r>
              <a:rPr lang="tr-TR" b="1" dirty="0"/>
              <a:t>Özel Eğitim ve Rehberlik Hizmetleri Genel Müdürlüğü</a:t>
            </a:r>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a:ln w="22225">
                  <a:noFill/>
                  <a:prstDash val="solid"/>
                </a:ln>
                <a:uLnTx/>
                <a:uFillTx/>
                <a:latin typeface="+mn-lt"/>
                <a:ea typeface="+mn-ea"/>
                <a:cs typeface="+mn-cs"/>
              </a:rPr>
              <a:t>-</a:t>
            </a:r>
            <a:r>
              <a:rPr lang="tr-TR" sz="2000" b="1" dirty="0">
                <a:ln w="22225">
                  <a:noFill/>
                  <a:prstDash val="solid"/>
                </a:ln>
              </a:rPr>
              <a:t>VELİ</a:t>
            </a:r>
            <a:r>
              <a:rPr kumimoji="0" lang="tr-TR" sz="2000" b="1" i="0" u="none" strike="noStrike" kern="1200" normalizeH="0" baseline="0" noProof="0" dirty="0">
                <a:ln w="22225">
                  <a:noFill/>
                  <a:prstDash val="solid"/>
                </a:ln>
                <a:uLnTx/>
                <a:uFillTx/>
                <a:latin typeface="+mn-lt"/>
                <a:ea typeface="+mn-ea"/>
                <a:cs typeface="+mn-cs"/>
              </a:rPr>
              <a:t> OTURUMLARI-</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a:t>Kişilerin kendilerine virüs bulaşma riskini yoğun bir şekilde hissetmeleri. </a:t>
            </a:r>
          </a:p>
          <a:p>
            <a:pPr marL="274320" indent="-274320" algn="just">
              <a:lnSpc>
                <a:spcPct val="100000"/>
              </a:lnSpc>
              <a:buFont typeface="Symbol" pitchFamily="18" charset="2"/>
              <a:buChar char="·"/>
              <a:defRPr/>
            </a:pPr>
            <a:r>
              <a:rPr lang="tr-TR" sz="2400" b="1" dirty="0">
                <a:solidFill>
                  <a:srgbClr val="50DCF0"/>
                </a:solidFill>
              </a:rPr>
              <a:t>Damgalanma; </a:t>
            </a:r>
            <a:r>
              <a:rPr lang="tr-TR" sz="2400" dirty="0"/>
              <a:t>Hastalığa yakalanan kişinin ayrımcılığa maruz kalmasıyla yaşadığı gerginlik.</a:t>
            </a:r>
          </a:p>
          <a:p>
            <a:pPr marL="274320" indent="-274320" algn="just">
              <a:lnSpc>
                <a:spcPct val="100000"/>
              </a:lnSpc>
              <a:buFont typeface="Symbol" pitchFamily="18" charset="2"/>
              <a:buChar char="·"/>
              <a:defRPr/>
            </a:pPr>
            <a:r>
              <a:rPr lang="tr-TR" sz="2400" b="1" dirty="0">
                <a:solidFill>
                  <a:srgbClr val="50DCF0"/>
                </a:solidFill>
              </a:rPr>
              <a:t>Değişen sosyal ilişkiler;</a:t>
            </a:r>
            <a:r>
              <a:rPr lang="tr-TR" sz="2400" dirty="0"/>
              <a:t> Sosyal bir varlık olan insanın salgın hastalık sebebiyle evden çıkamaması sonucu oluşan izolasyon durumunun yarattığı stres,</a:t>
            </a:r>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a:solidFill>
                  <a:srgbClr val="50DCF0"/>
                </a:solidFill>
              </a:rPr>
              <a:t>Günlük rutinlerin değişmesi; </a:t>
            </a:r>
            <a:r>
              <a:rPr lang="tr-TR" sz="2400" dirty="0"/>
              <a:t>Salgın hastalık öncesi olan alışkanlıklarımızı yapamamanın yarattığı gerginlik durumunun artması,</a:t>
            </a:r>
          </a:p>
          <a:p>
            <a:pPr marL="274320" indent="-274320">
              <a:lnSpc>
                <a:spcPct val="100000"/>
              </a:lnSpc>
              <a:buFont typeface="Symbol" pitchFamily="18" charset="2"/>
              <a:buChar char="·"/>
              <a:defRPr/>
            </a:pPr>
            <a:r>
              <a:rPr lang="tr-TR" sz="2400" b="1" dirty="0">
                <a:solidFill>
                  <a:srgbClr val="50DCF0"/>
                </a:solidFill>
              </a:rPr>
              <a:t>Eğitim sürecindeki değişiklikler</a:t>
            </a:r>
            <a:r>
              <a:rPr lang="tr-TR" sz="2400" dirty="0"/>
              <a:t>; Öğrencilerin okula gidememesi ve eğitim süreçlerine evden devam etmek zorunda kalmaları.</a:t>
            </a:r>
          </a:p>
          <a:p>
            <a:pPr marL="274320" indent="-274320">
              <a:lnSpc>
                <a:spcPct val="100000"/>
              </a:lnSpc>
              <a:buFont typeface="Symbol" pitchFamily="18" charset="2"/>
              <a:buChar char="·"/>
              <a:defRPr/>
            </a:pPr>
            <a:r>
              <a:rPr lang="tr-TR" sz="2400" b="1" dirty="0">
                <a:solidFill>
                  <a:srgbClr val="50DCF0"/>
                </a:solidFill>
              </a:rPr>
              <a:t>Aksayan 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a:solidFill>
                  <a:srgbClr val="50DCF0"/>
                </a:solidFill>
              </a:rPr>
              <a:t>Kayıp/yas; </a:t>
            </a:r>
          </a:p>
          <a:p>
            <a:pPr lvl="1">
              <a:lnSpc>
                <a:spcPct val="100000"/>
              </a:lnSpc>
              <a:defRPr/>
            </a:pPr>
            <a:r>
              <a:rPr lang="tr-TR" sz="2200" dirty="0"/>
              <a:t>Salgın hastalığa bağlı yaşanan kayıplar (bir yakının ölümü, iş kaybı, gelir kaybı, ilişki kaybı…) ve buna bağlı ortaya çıkan yas durumları. </a:t>
            </a:r>
          </a:p>
          <a:p>
            <a:pPr lvl="1">
              <a:lnSpc>
                <a:spcPct val="100000"/>
              </a:lnSpc>
              <a:defRPr/>
            </a:pPr>
            <a:r>
              <a:rPr lang="tr-TR" sz="2200" dirty="0"/>
              <a:t>Kayıp ve değişikliklerden kaynaklanan yas süreci birtakım duygusal, davranışsal, zihinsel tepkileri beraberinde getirmektedir. Zorlu yaşam olayına verilen tepkilerde olduğu gibi kayıp sonrası gösterilen yas tepkileri de kişiden kişiye farklılık gösterebilir. </a:t>
            </a:r>
          </a:p>
          <a:p>
            <a:pPr lvl="1">
              <a:lnSpc>
                <a:spcPct val="100000"/>
              </a:lnSpc>
              <a:defRPr/>
            </a:pPr>
            <a:r>
              <a:rPr lang="tr-TR" sz="2200" dirty="0"/>
              <a:t>Kayıp sonrası ritüellerin (cenaze defin işlemleri, taziye, sosyal destek) farklılık 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a:t>     </a:t>
            </a:r>
            <a:r>
              <a:rPr lang="tr-TR" sz="2900" b="1" dirty="0"/>
              <a:t>Yaşam 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a:t>İyi bir insan olmadığım için kendimi böyle  güvencesiz ve çaresiz hissetmeyi hak ediyorum.</a:t>
            </a:r>
          </a:p>
          <a:p>
            <a:pPr>
              <a:lnSpc>
                <a:spcPct val="150000"/>
              </a:lnSpc>
              <a:defRPr/>
            </a:pPr>
            <a:r>
              <a:rPr lang="tr-TR" sz="2000" dirty="0"/>
              <a:t> Bu felaket benim yüzümden oldu.</a:t>
            </a:r>
          </a:p>
          <a:p>
            <a:pPr>
              <a:lnSpc>
                <a:spcPct val="150000"/>
              </a:lnSpc>
              <a:defRPr/>
            </a:pPr>
            <a:r>
              <a:rPr lang="tr-TR" sz="2000" dirty="0"/>
              <a:t> Bu bir daha olacak ve benim elimden hiçbir şey  gelmeyecek.</a:t>
            </a:r>
          </a:p>
          <a:p>
            <a:pPr marL="0" indent="0" algn="ctr">
              <a:lnSpc>
                <a:spcPct val="150000"/>
              </a:lnSpc>
              <a:buNone/>
              <a:defRPr/>
            </a:pPr>
            <a:r>
              <a:rPr lang="tr-TR" sz="2400" b="1" dirty="0">
                <a:solidFill>
                  <a:srgbClr val="FF0000"/>
                </a:solidFill>
              </a:rPr>
              <a:t>Zorlayıcı 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Salgın Hastalığına Bağlı Olarak Yetişkin ve Çocuklarda Görülebilecek Ruhsal Tepkiler </a:t>
            </a:r>
            <a:endParaRPr lang="tr-TR" sz="3200" dirty="0"/>
          </a:p>
        </p:txBody>
      </p:sp>
    </p:spTree>
    <p:extLst>
      <p:ext uri="{BB962C8B-B14F-4D97-AF65-F5344CB8AC3E}">
        <p14:creationId xmlns:p14="http://schemas.microsoft.com/office/powerpoint/2010/main" val="263074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hissetme</a:t>
            </a:r>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a:t>Her şeyin kontrolden çıktığını düşünme </a:t>
            </a:r>
          </a:p>
          <a:p>
            <a:r>
              <a:rPr lang="tr-TR" sz="2400" dirty="0"/>
              <a:t>Ne olup bittiğini anlayamama</a:t>
            </a:r>
          </a:p>
          <a:p>
            <a:r>
              <a:rPr lang="tr-TR" sz="2400" dirty="0"/>
              <a:t>Başkaları tarafından anlaşılmadığını düşünme</a:t>
            </a:r>
          </a:p>
          <a:p>
            <a:r>
              <a:rPr lang="tr-TR" sz="2400" dirty="0"/>
              <a:t>Dünyayı anlamsız ve boş görme</a:t>
            </a:r>
          </a:p>
          <a:p>
            <a:r>
              <a:rPr lang="tr-TR" sz="2400" dirty="0"/>
              <a:t>Dikkati toplamada güçlük</a:t>
            </a:r>
          </a:p>
          <a:p>
            <a:r>
              <a:rPr lang="tr-TR" sz="2400" dirty="0"/>
              <a:t>Karar 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tükenmişlik</a:t>
            </a:r>
          </a:p>
          <a:p>
            <a:r>
              <a:rPr lang="tr-TR" sz="2400" dirty="0"/>
              <a:t>Sık sık terleme, titreme ve ürperme</a:t>
            </a:r>
          </a:p>
          <a:p>
            <a:r>
              <a:rPr lang="tr-TR" sz="2400" dirty="0"/>
              <a:t>Vücut kaslarının sürekli gergin olması</a:t>
            </a:r>
          </a:p>
          <a:p>
            <a:r>
              <a:rPr lang="tr-TR" sz="2400" dirty="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a:solidFill>
                  <a:srgbClr val="FF0000"/>
                </a:solidFill>
                <a:latin typeface="Arial Black" panose="020B0A04020102020204" pitchFamily="34" charset="0"/>
              </a:rPr>
              <a:t>Sunum Planı</a:t>
            </a:r>
          </a:p>
        </p:txBody>
      </p:sp>
      <p:sp>
        <p:nvSpPr>
          <p:cNvPr id="3" name="İçerik Yer Tutucusu 2"/>
          <p:cNvSpPr>
            <a:spLocks noGrp="1"/>
          </p:cNvSpPr>
          <p:nvPr>
            <p:ph idx="1"/>
          </p:nvPr>
        </p:nvSpPr>
        <p:spPr/>
        <p:txBody>
          <a:bodyPr/>
          <a:lstStyle/>
          <a:p>
            <a:pPr marL="457200" indent="-457200">
              <a:buFont typeface="+mj-lt"/>
              <a:buAutoNum type="arabicPeriod"/>
            </a:pPr>
            <a:r>
              <a:rPr lang="tr-TR" dirty="0"/>
              <a:t>Hedefler</a:t>
            </a:r>
          </a:p>
          <a:p>
            <a:pPr marL="457200" indent="-457200">
              <a:buFont typeface="+mj-lt"/>
              <a:buAutoNum type="arabicPeriod"/>
            </a:pPr>
            <a:r>
              <a:rPr lang="tr-TR" dirty="0"/>
              <a:t>Covid-19 Tanımı</a:t>
            </a:r>
          </a:p>
          <a:p>
            <a:pPr marL="457200" indent="-457200">
              <a:buFont typeface="+mj-lt"/>
              <a:buAutoNum type="arabicPeriod"/>
            </a:pPr>
            <a:r>
              <a:rPr lang="tr-TR" dirty="0"/>
              <a:t>Zorlayıcı Yaşam Olayları</a:t>
            </a:r>
          </a:p>
          <a:p>
            <a:pPr marL="457200" indent="-457200">
              <a:buFont typeface="+mj-lt"/>
              <a:buAutoNum type="arabicPeriod"/>
            </a:pPr>
            <a:r>
              <a:rPr lang="tr-TR" dirty="0"/>
              <a:t>Covid-19 Salgın Hastalığının Etkileri</a:t>
            </a:r>
          </a:p>
          <a:p>
            <a:pPr marL="457200" indent="-457200">
              <a:buFont typeface="+mj-lt"/>
              <a:buAutoNum type="arabicPeriod"/>
            </a:pPr>
            <a:r>
              <a:rPr lang="tr-TR" dirty="0"/>
              <a:t>Covid-19 Salgın Hastalığına Bağlı Olarak Yetişkin ve Çocuklarda Görülebilecek Ruhsal Tepkiler </a:t>
            </a:r>
          </a:p>
          <a:p>
            <a:pPr marL="457200" indent="-457200">
              <a:buFont typeface="+mj-lt"/>
              <a:buAutoNum type="arabicPeriod"/>
            </a:pPr>
            <a:r>
              <a:rPr lang="tr-TR" dirty="0"/>
              <a:t>Okul Sürecinde Karşılaşılabilecek Olası Sorunlar</a:t>
            </a:r>
          </a:p>
          <a:p>
            <a:pPr marL="457200" indent="-457200">
              <a:buFont typeface="+mj-lt"/>
              <a:buAutoNum type="arabicPeriod"/>
            </a:pPr>
            <a:r>
              <a:rPr lang="tr-TR" dirty="0"/>
              <a:t>Çocuklara Nasıl Yardımcı Olabilirsiniz?</a:t>
            </a:r>
          </a:p>
          <a:p>
            <a:pPr marL="457200" indent="-457200">
              <a:buFont typeface="+mj-lt"/>
              <a:buAutoNum type="arabicPeriod"/>
            </a:pPr>
            <a:r>
              <a:rPr lang="tr-TR" dirty="0"/>
              <a:t>Kendinize Nasıl Yardımcı Olabilirsiniz?</a:t>
            </a:r>
          </a:p>
          <a:p>
            <a:pPr marL="457200" indent="-457200">
              <a:buFont typeface="+mj-lt"/>
              <a:buAutoNum type="arabicPeriod"/>
            </a:pPr>
            <a:r>
              <a:rPr lang="tr-TR" dirty="0"/>
              <a:t>Yeni Normal – Kontrollü Sosyal Hayat</a:t>
            </a:r>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a:t>İçe kapanma, kendini toplumdan uzak tutma</a:t>
            </a:r>
          </a:p>
          <a:p>
            <a:r>
              <a:rPr lang="tr-TR" sz="2400" dirty="0"/>
              <a:t>İlişkilerde yaşanan çatışmaların artması</a:t>
            </a:r>
          </a:p>
          <a:p>
            <a:r>
              <a:rPr lang="tr-TR" sz="2400" dirty="0"/>
              <a:t>Günlük aktivitelerden zevk alamama </a:t>
            </a:r>
          </a:p>
          <a:p>
            <a:r>
              <a:rPr lang="tr-TR" sz="2400" dirty="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ve benzer tepkiler göstermeye başlayabilirler. </a:t>
            </a:r>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a:t>•Ebeveynlerin yanından hiç ayrılmak isteme</a:t>
            </a:r>
          </a:p>
          <a:p>
            <a:pPr marL="0" indent="0">
              <a:buNone/>
            </a:pPr>
            <a:r>
              <a:rPr lang="tr-TR" sz="2600" dirty="0"/>
              <a:t>• Sürekli ağlama ya da ağlamaklı olma</a:t>
            </a:r>
            <a:br>
              <a:rPr lang="tr-TR" sz="2600" dirty="0"/>
            </a:br>
            <a:r>
              <a:rPr lang="tr-TR" sz="2600" dirty="0"/>
              <a:t>•Huzursuz, huysuz ve sinirli olma</a:t>
            </a:r>
            <a:br>
              <a:rPr lang="tr-TR" sz="2600" dirty="0"/>
            </a:br>
            <a:r>
              <a:rPr lang="tr-TR" sz="2600" dirty="0"/>
              <a:t>•Karın ağrısı ya da baş ağrısı gibi fiziksel şikayetler</a:t>
            </a:r>
            <a:br>
              <a:rPr lang="tr-TR" sz="2600" dirty="0"/>
            </a:br>
            <a:r>
              <a:rPr lang="tr-TR" sz="2600" dirty="0"/>
              <a:t>•Yeniden parmak emme ya da geceleri altını ıslatma</a:t>
            </a:r>
            <a:br>
              <a:rPr lang="tr-TR" sz="2600" dirty="0"/>
            </a:br>
            <a:r>
              <a:rPr lang="tr-TR" sz="2600" dirty="0"/>
              <a:t>•Aşırı ürkeklik ya da korkuların başlaması (yalnız kalma,  karanlık, hayaletler vb.)</a:t>
            </a:r>
            <a:br>
              <a:rPr lang="tr-TR" sz="2600" dirty="0"/>
            </a:br>
            <a:r>
              <a:rPr lang="tr-TR" sz="2600" dirty="0"/>
              <a:t>•Oyunlarda sürekli salgın hastalığı canlandırma/yaşama</a:t>
            </a:r>
            <a:br>
              <a:rPr lang="tr-TR" sz="2600" dirty="0"/>
            </a:br>
            <a:r>
              <a:rPr lang="tr-TR" sz="2600" dirty="0"/>
              <a:t>•Sürekli salgına dair abartılı hikâyeler anlatma</a:t>
            </a:r>
            <a:br>
              <a:rPr lang="tr-TR" sz="2600" dirty="0"/>
            </a:br>
            <a:r>
              <a:rPr lang="tr-TR" sz="2600" dirty="0"/>
              <a:t>•Konuşma zorluğu yaşamaya başlama</a:t>
            </a:r>
            <a:br>
              <a:rPr lang="tr-TR" sz="2600" dirty="0"/>
            </a:br>
            <a:r>
              <a:rPr lang="tr-TR" sz="2600" dirty="0"/>
              <a:t>• Öfke 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6-11 yaş arası </a:t>
            </a:r>
            <a:r>
              <a:rPr lang="tr-TR" sz="2400" dirty="0"/>
              <a:t>çocuklar bir salgının ne olduğunu ve insanları nasıl etkilendiğini çeşitli yönleriyle somut düzeyde anlayabilirler. Bu nedenle dışarıya çıkmaktan korkabilirler, 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şikayetler</a:t>
            </a:r>
          </a:p>
          <a:p>
            <a:pPr marL="0" indent="0">
              <a:buNone/>
            </a:pPr>
            <a:r>
              <a:rPr lang="tr-TR" sz="2600" dirty="0"/>
              <a:t>• Okula 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a:solidFill>
                  <a:srgbClr val="FF0000"/>
                </a:solidFill>
              </a:rPr>
              <a:t>12-18 yaş ve arasındaki ergenler:</a:t>
            </a:r>
          </a:p>
          <a:p>
            <a:pPr marL="0" indent="0">
              <a:buNone/>
            </a:pPr>
            <a:r>
              <a:rPr lang="tr-TR" sz="2600" dirty="0"/>
              <a:t>• Uyku 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almama</a:t>
            </a:r>
          </a:p>
          <a:p>
            <a:pPr marL="0" indent="0">
              <a:buNone/>
            </a:pPr>
            <a:r>
              <a:rPr lang="tr-TR" sz="2600" dirty="0"/>
              <a:t>• Okula 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a:t>Yüz yüze eğitim sürecinden uzak kalındığı için okula uyum sorunu,</a:t>
            </a:r>
          </a:p>
          <a:p>
            <a:r>
              <a:rPr lang="tr-TR" sz="2400" dirty="0"/>
              <a:t>Ev ortamının konforlu yapısına alışıldığı için okula başlama ve okula devam etme ile ilgili sorunlar,</a:t>
            </a:r>
          </a:p>
          <a:p>
            <a:r>
              <a:rPr lang="tr-TR" sz="2400" dirty="0"/>
              <a:t>Okul ve okula ilişkin sorumlulukların tekrar kazanılması sürecinde zorluklar,</a:t>
            </a:r>
          </a:p>
          <a:p>
            <a:r>
              <a:rPr lang="tr-TR" sz="2400" dirty="0"/>
              <a:t>Ders çalışma ile ilgili motivasyonlarında düşme, </a:t>
            </a:r>
          </a:p>
          <a:p>
            <a:r>
              <a:rPr lang="tr-TR" sz="2400" dirty="0"/>
              <a:t>‘Okulda virüs kapar mıyım?’ endişesi ile okula gitmek istememe,</a:t>
            </a:r>
          </a:p>
          <a:p>
            <a:r>
              <a:rPr lang="tr-TR" sz="2400" dirty="0"/>
              <a:t>‘Okulda virüs kapar mıyım?’ 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a:t>Hastalığın bölgelerle veya etnik kökenlerle ilişkilendirilmesi. (Covid-19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suçlayıcı ifadeler 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azaltmak</a:t>
            </a:r>
          </a:p>
          <a:p>
            <a:pPr algn="just">
              <a:lnSpc>
                <a:spcPct val="100000"/>
              </a:lnSpc>
              <a:spcAft>
                <a:spcPts val="600"/>
              </a:spcAft>
            </a:pPr>
            <a:r>
              <a:rPr lang="tr-TR" sz="2400" dirty="0"/>
              <a:t>Covid-19 salgın hastalığı sonrasında öğretmen, çocuk ve ebeveynlerin uyum sürecine destek olmak</a:t>
            </a:r>
          </a:p>
          <a:p>
            <a:pPr algn="just">
              <a:lnSpc>
                <a:spcPct val="100000"/>
              </a:lnSpc>
              <a:spcAft>
                <a:spcPts val="600"/>
              </a:spcAft>
            </a:pPr>
            <a:r>
              <a:rPr lang="tr-TR" sz="2400" dirty="0"/>
              <a:t>Covid-19 salgın hastalığı sonrasında öğretmenlerin ve ebeveynlerin çocuklarına nasıl destek olacakları hakkında bilgi vermek</a:t>
            </a:r>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otoritelerine dayanarak doğru bilgiler verilmelidir.)</a:t>
            </a:r>
          </a:p>
          <a:p>
            <a:r>
              <a:rPr lang="tr-TR" sz="2400" dirty="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a:solidFill>
                  <a:srgbClr val="FF0000"/>
                </a:solidFill>
              </a:rPr>
              <a:t>1. </a:t>
            </a:r>
            <a:r>
              <a:rPr lang="tr-TR" sz="2400" b="1" dirty="0"/>
              <a:t>Bilgi edinin: </a:t>
            </a:r>
          </a:p>
          <a:p>
            <a:pPr lvl="2" algn="just"/>
            <a:r>
              <a:rPr lang="tr-TR" sz="2400" dirty="0"/>
              <a:t>COVID-19 salgın süreci hakkında doğru kaynaklardan alınan bilgileri paylaşın, önemini vurgulayın.</a:t>
            </a:r>
          </a:p>
          <a:p>
            <a:pPr marL="685800" lvl="2" indent="0" algn="just">
              <a:buNone/>
            </a:pPr>
            <a:endParaRPr lang="tr-TR" sz="700" dirty="0"/>
          </a:p>
          <a:p>
            <a:pPr marL="0" indent="0" algn="just">
              <a:buNone/>
            </a:pPr>
            <a:r>
              <a:rPr lang="tr-TR" sz="2400" b="1" dirty="0">
                <a:solidFill>
                  <a:srgbClr val="FF0000"/>
                </a:solidFill>
              </a:rPr>
              <a:t>2. </a:t>
            </a:r>
            <a:r>
              <a:rPr lang="tr-TR" sz="2400" b="1" dirty="0"/>
              <a:t>Dinleyin: </a:t>
            </a:r>
          </a:p>
          <a:p>
            <a:pPr lvl="2" algn="just"/>
            <a:r>
              <a:rPr lang="tr-TR" sz="2400" dirty="0"/>
              <a:t>Yapabileceğiniz 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5. </a:t>
            </a:r>
            <a:r>
              <a:rPr lang="tr-TR" sz="2400" b="1" dirty="0"/>
              <a:t>Güven 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p>
          <a:p>
            <a:pPr marL="0" indent="0" algn="just">
              <a:buNone/>
            </a:pPr>
            <a:r>
              <a:rPr lang="tr-TR" sz="2400" b="1" dirty="0">
                <a:solidFill>
                  <a:srgbClr val="FF0000"/>
                </a:solidFill>
              </a:rPr>
              <a:t>6. </a:t>
            </a:r>
            <a:r>
              <a:rPr lang="tr-TR" sz="2400" b="1" dirty="0"/>
              <a:t>Rahatlatın: </a:t>
            </a:r>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a:solidFill>
                  <a:srgbClr val="FF0000"/>
                </a:solidFill>
              </a:rPr>
              <a:t>7. </a:t>
            </a:r>
            <a:r>
              <a:rPr lang="tr-TR" sz="2400" b="1" dirty="0"/>
              <a:t>Koruyun: </a:t>
            </a:r>
          </a:p>
          <a:p>
            <a:pPr algn="just"/>
            <a:r>
              <a:rPr lang="tr-TR" sz="2400" dirty="0"/>
              <a:t>Belirsizlik zamanlarında ani değişimler mümkün olduğunca kaçınmak önemlidir. Günlük rutin ve aktiviteleri koruyun.</a:t>
            </a:r>
          </a:p>
          <a:p>
            <a:pPr marL="0" indent="0" algn="just">
              <a:buNone/>
            </a:pPr>
            <a:r>
              <a:rPr lang="tr-TR" sz="2400" b="1" dirty="0">
                <a:solidFill>
                  <a:srgbClr val="FF0000"/>
                </a:solidFill>
              </a:rPr>
              <a:t>8. </a:t>
            </a:r>
            <a:r>
              <a:rPr lang="tr-TR" sz="2400" b="1" dirty="0"/>
              <a:t>Birlikte vakit geçirin: </a:t>
            </a:r>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9. </a:t>
            </a:r>
            <a:r>
              <a:rPr lang="tr-TR" sz="2400" b="1" dirty="0"/>
              <a:t>Sorumluluk verin: </a:t>
            </a:r>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a:solidFill>
                  <a:srgbClr val="FF0000"/>
                </a:solidFill>
              </a:rPr>
              <a:t>10. </a:t>
            </a:r>
            <a:r>
              <a:rPr lang="tr-TR" sz="2400" b="1" dirty="0"/>
              <a:t>Model olun:</a:t>
            </a:r>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p>
          <a:p>
            <a:pPr marL="0" indent="0" algn="just">
              <a:buNone/>
            </a:pPr>
            <a:r>
              <a:rPr lang="tr-TR" sz="2400" b="1" i="1" dirty="0">
                <a:solidFill>
                  <a:srgbClr val="FF0000"/>
                </a:solidFill>
              </a:rPr>
              <a:t>11. </a:t>
            </a:r>
            <a:r>
              <a:rPr lang="tr-TR" sz="2400" b="1" dirty="0"/>
              <a:t>Uzmana başvurun:</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a:t>	Salgın 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1. </a:t>
            </a:r>
            <a:r>
              <a:rPr lang="tr-TR" sz="2400" b="1" dirty="0"/>
              <a:t>Medyayı 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aralıksız ve aşırı şekilde takip etmekten, sürekli tekrarlayan görüntüleri ve tartışmaları izlemekten kaçının.</a:t>
            </a:r>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2. </a:t>
            </a:r>
            <a:r>
              <a:rPr lang="tr-TR" sz="2400" b="1" dirty="0"/>
              <a:t>Korunma yöntemlerini öğrenin ve uygulayın. </a:t>
            </a:r>
          </a:p>
          <a:p>
            <a:pPr lvl="2" algn="just"/>
            <a:r>
              <a:rPr lang="tr-TR" sz="2400" dirty="0"/>
              <a:t>Salgın 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a:t>Koronavirüs grubuna giren virüsler (</a:t>
            </a:r>
            <a:r>
              <a:rPr lang="tr-TR" sz="2000" dirty="0" err="1"/>
              <a:t>CoV</a:t>
            </a:r>
            <a:r>
              <a:rPr lang="tr-TR" sz="2000" dirty="0"/>
              <a:t>), soğuk algınlığı gibi toplumda yaygın görülen, hafif ya da ciddi enfeksiyon tablolarına neden olabilen büyük bir virüs ailesidir. COVID-19, koronavirüs hastalığına neden olan bu ailenin bir üyesidir. </a:t>
            </a:r>
          </a:p>
          <a:p>
            <a:pPr algn="just">
              <a:lnSpc>
                <a:spcPct val="170000"/>
              </a:lnSpc>
            </a:pPr>
            <a:r>
              <a:rPr lang="tr-TR" sz="2000" dirty="0"/>
              <a:t>COVID-19, insandan insana bulaşabilen bir solumum yolu virüsüdür.</a:t>
            </a:r>
          </a:p>
          <a:p>
            <a:pPr algn="just">
              <a:lnSpc>
                <a:spcPct val="170000"/>
              </a:lnSpc>
            </a:pPr>
            <a:r>
              <a:rPr lang="tr-TR" sz="2000" dirty="0"/>
              <a:t>Dünyadaki ilk COVID-19 vakası Aralık 2019 tarihinde Çin’in Vuhan şehrinde, ülkemizde </a:t>
            </a:r>
            <a:r>
              <a:rPr lang="sv-SE" sz="2000" dirty="0"/>
              <a:t>ise ilk vaka 11 Mart 2020’de 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3. </a:t>
            </a:r>
            <a:r>
              <a:rPr lang="tr-TR" sz="2400" b="1" dirty="0"/>
              <a:t>Sağlığınızı önemseyin.</a:t>
            </a:r>
          </a:p>
          <a:p>
            <a:pPr lvl="2" algn="just"/>
            <a:r>
              <a:rPr lang="tr-TR" sz="2400" dirty="0"/>
              <a:t>Düzenli 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p>
          <a:p>
            <a:pPr marL="685800" lvl="2" indent="0" algn="just">
              <a:buNone/>
            </a:pPr>
            <a:endParaRPr lang="tr-TR" sz="2400" dirty="0"/>
          </a:p>
          <a:p>
            <a:pPr lvl="2" algn="just"/>
            <a:r>
              <a:rPr lang="tr-TR" sz="2400" dirty="0"/>
              <a:t>Örneğin, uyarılar 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a:solidFill>
                  <a:srgbClr val="FF0000"/>
                </a:solidFill>
              </a:rPr>
              <a:t>5. </a:t>
            </a:r>
            <a:r>
              <a:rPr lang="tr-TR" sz="2400" b="1" dirty="0"/>
              <a:t>Yaşadığınız duyguların normal ve geçici olduğunu bilin. </a:t>
            </a:r>
          </a:p>
          <a:p>
            <a:pPr lvl="2" algn="just"/>
            <a:r>
              <a:rPr lang="tr-TR" sz="2400" dirty="0"/>
              <a:t>Başlangıçta ortaya çıkan stres, endişe, kaygı, panik, gibi duygusal tepkiler size hiç kaybolmayacakmış gibi gelebilir, ama çaba gösterdiğinizde bu duyguların geçeceğini bilmelisiniz. </a:t>
            </a:r>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p>
          <a:p>
            <a:pPr marL="685800" lvl="2" indent="0" algn="just">
              <a:buNone/>
            </a:pPr>
            <a:endParaRPr lang="tr-TR" sz="2400" dirty="0"/>
          </a:p>
          <a:p>
            <a:pPr lvl="2" algn="just"/>
            <a:r>
              <a:rPr lang="tr-TR" sz="2400" dirty="0"/>
              <a:t>Önlemler nedeniyle yüz yüze görüşme imkânı bulamasanız da telefon, e-posta,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a:solidFill>
                  <a:srgbClr val="FF0000"/>
                </a:solidFill>
                <a:latin typeface="Arial Black" panose="020B0A04020102020204" pitchFamily="34" charset="0"/>
              </a:rPr>
              <a:t>Ne zaman destek almalısınız?</a:t>
            </a: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p>
          <a:p>
            <a:pPr algn="just"/>
            <a:r>
              <a:rPr lang="tr-TR" sz="2400" dirty="0"/>
              <a:t> Günlük hayatınızı (ailenizi ve işinizi) ciddi şekilde olumsuz etkiliyorsa,</a:t>
            </a:r>
          </a:p>
          <a:p>
            <a:pPr algn="just"/>
            <a:r>
              <a:rPr lang="tr-TR" sz="2400" dirty="0"/>
              <a:t> Bir nedeni olmaksızın, çok yoğun korku ve endişe yaşıyorsanız,</a:t>
            </a:r>
          </a:p>
          <a:p>
            <a:pPr algn="just"/>
            <a:r>
              <a:rPr lang="tr-TR" sz="2400" dirty="0"/>
              <a:t>Aşırı kaygı ve panik belirtileri gösteriyorsanız (nefessiz kalma, sürekli titreme ve baş dönmesi, kalp atışının sürekli hızlanması, yüksek tansiyon, aşırı irkilme tepkileri vb.),</a:t>
            </a:r>
          </a:p>
          <a:p>
            <a:pPr algn="just"/>
            <a:r>
              <a:rPr lang="tr-TR" sz="2400" dirty="0"/>
              <a:t>Geleceğe ve sevdiklerinize dair  yoğun endişe ve umutsuzluk</a:t>
            </a:r>
            <a:br>
              <a:rPr lang="tr-TR" sz="2400" dirty="0"/>
            </a:br>
            <a:r>
              <a:rPr lang="tr-TR" sz="2400" dirty="0"/>
              <a:t>hissediyorsanız </a:t>
            </a:r>
          </a:p>
          <a:p>
            <a:pPr marL="0" indent="0" algn="ctr">
              <a:buNone/>
            </a:pPr>
            <a:r>
              <a:rPr lang="tr-TR" sz="2400" b="1" dirty="0">
                <a:solidFill>
                  <a:srgbClr val="FF0000"/>
                </a:solidFill>
              </a:rPr>
              <a:t>Uzmana başvurun</a:t>
            </a: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salgın hastalığının tamamen ortadan kalkmaması sebebiyle eski yaşam alışkanlıklarımıza dönebilmiş değiliz.</a:t>
            </a:r>
          </a:p>
          <a:p>
            <a:pPr>
              <a:lnSpc>
                <a:spcPct val="110000"/>
              </a:lnSpc>
              <a:defRPr/>
            </a:pPr>
            <a:r>
              <a:rPr lang="tr-TR" sz="2400" dirty="0"/>
              <a:t>Yeni normal kavramı; salgın hastalıktan korunmak için, önlemler alarak günlük yaşantımıza devam etmektir. </a:t>
            </a:r>
          </a:p>
          <a:p>
            <a:pPr>
              <a:lnSpc>
                <a:spcPct val="110000"/>
              </a:lnSpc>
              <a:defRPr/>
            </a:pPr>
            <a:r>
              <a:rPr lang="tr-TR" sz="2400" dirty="0"/>
              <a:t>Salgın hastalığın azalarak sonlanması için bireysel olarak alacağımız önlemler hem kendimizi hem de 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p>
          <a:p>
            <a:pPr lvl="2">
              <a:lnSpc>
                <a:spcPct val="110000"/>
              </a:lnSpc>
              <a:defRPr/>
            </a:pPr>
            <a:r>
              <a:rPr lang="tr-TR" sz="1800" dirty="0"/>
              <a:t>Maske kullanmak,</a:t>
            </a:r>
          </a:p>
          <a:p>
            <a:pPr lvl="2">
              <a:lnSpc>
                <a:spcPct val="110000"/>
              </a:lnSpc>
              <a:defRPr/>
            </a:pPr>
            <a:r>
              <a:rPr lang="tr-TR" sz="1800" dirty="0"/>
              <a:t>Zorunlu olmadıkça kalabalık ortamlardan uzak durmak,</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a:p>
          <a:p>
            <a:pPr marL="0" indent="0">
              <a:buNone/>
            </a:pPr>
            <a:endParaRPr lang="tr-TR" b="1" dirty="0"/>
          </a:p>
          <a:p>
            <a:pPr marL="0" indent="0">
              <a:buNone/>
            </a:pPr>
            <a:r>
              <a:rPr lang="tr-TR" sz="2400" b="1" dirty="0"/>
              <a:t>Millî Eğitim Bakanlığı </a:t>
            </a:r>
          </a:p>
          <a:p>
            <a:pPr marL="0" indent="0">
              <a:buNone/>
            </a:pPr>
            <a:r>
              <a:rPr lang="tr-TR" sz="2400" dirty="0"/>
              <a:t>Özel Eğitim ve Rehberlik Hizmetleri Genel Müdürlüğü internet sayfasından Psikososyal Destek Hizmetleri sekmesi altında dokümanlar indirilebilir.</a:t>
            </a:r>
          </a:p>
          <a:p>
            <a:pPr marL="0" indent="0">
              <a:buNone/>
            </a:pPr>
            <a:r>
              <a:rPr lang="tr-TR" sz="2400" dirty="0">
                <a:hlinkClick r:id="rId3"/>
              </a:rPr>
              <a:t>https://orgm.meb.gov.tr/www/psikososyal-bilgilendirme-rehberi/icerik/1314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a:t>Covid-19 salgın hastalık süreci zorlayıcı yaşam olayı olarak tanımlanmaktadır. </a:t>
            </a:r>
          </a:p>
          <a:p>
            <a:pPr marL="274320" indent="-274320" algn="just">
              <a:lnSpc>
                <a:spcPct val="150000"/>
              </a:lnSpc>
              <a:buFont typeface="Symbol" pitchFamily="18" charset="2"/>
              <a:buChar char="·"/>
              <a:defRPr/>
            </a:pPr>
            <a:r>
              <a:rPr lang="tr-TR" sz="2400" dirty="0"/>
              <a:t>Salgın hastalığa bağlı ruhsal etkiler kişiden kişiye farklılık gösterebilmektedir. </a:t>
            </a:r>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a:t>Bu süreçte insanların yaşam alışkanlıklarını değiştirmeleri gerekmektedir. </a:t>
            </a:r>
          </a:p>
          <a:p>
            <a:pPr marL="274320" indent="-274320" algn="just">
              <a:lnSpc>
                <a:spcPct val="150000"/>
              </a:lnSpc>
              <a:buFont typeface="Symbol" pitchFamily="18" charset="2"/>
              <a:buChar char="·"/>
              <a:defRPr/>
            </a:pPr>
            <a:r>
              <a:rPr lang="tr-TR" sz="2800" dirty="0"/>
              <a:t>Günlük hayattaki rutinlerin yerine getirilememesi ve yeni duruma 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hastalığının etkileri</a:t>
            </a:r>
            <a:br>
              <a:rPr lang="tr-TR" sz="2800" b="1" dirty="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a:t>Damgalanma </a:t>
            </a:r>
          </a:p>
          <a:p>
            <a:pPr lvl="1">
              <a:lnSpc>
                <a:spcPct val="150000"/>
              </a:lnSpc>
            </a:pPr>
            <a:r>
              <a:rPr lang="tr-TR" sz="2400" dirty="0"/>
              <a:t>Günlük rutinlerin 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a:t>Değişen sosyal ilişkiler</a:t>
            </a:r>
          </a:p>
          <a:p>
            <a:pPr lvl="1">
              <a:lnSpc>
                <a:spcPct val="150000"/>
              </a:lnSpc>
            </a:pPr>
            <a:r>
              <a:rPr lang="tr-TR" sz="2400" dirty="0"/>
              <a:t>Eğitim/Okul sürecindeki değişiklikler</a:t>
            </a:r>
          </a:p>
          <a:p>
            <a:pPr lvl="1">
              <a:lnSpc>
                <a:spcPct val="150000"/>
              </a:lnSpc>
            </a:pPr>
            <a:r>
              <a:rPr lang="tr-TR" sz="2400" dirty="0"/>
              <a:t>İş sürecinde ve gelir düzeyindeki değişiklikler</a:t>
            </a:r>
          </a:p>
          <a:p>
            <a:pPr lvl="1">
              <a:lnSpc>
                <a:spcPct val="150000"/>
              </a:lnSpc>
            </a:pPr>
            <a:r>
              <a:rPr lang="tr-TR" sz="2400" dirty="0"/>
              <a:t>Aksayan tedavi süreci</a:t>
            </a:r>
          </a:p>
          <a:p>
            <a:pPr lvl="1">
              <a:lnSpc>
                <a:spcPct val="150000"/>
              </a:lnSpc>
            </a:pPr>
            <a:r>
              <a:rPr lang="tr-TR" sz="2400" dirty="0"/>
              <a:t>Kayıp / yas</a:t>
            </a:r>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Bilinmeyen Kullanıcı</cp:lastModifiedBy>
  <cp:revision>278</cp:revision>
  <dcterms:created xsi:type="dcterms:W3CDTF">2015-05-24T15:24:23Z</dcterms:created>
  <dcterms:modified xsi:type="dcterms:W3CDTF">2020-09-23T09:18:32Z</dcterms:modified>
</cp:coreProperties>
</file>